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3835229167"/>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Shape 2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7" name="Shape 2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12799016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
        <p:cNvGrpSpPr/>
        <p:nvPr/>
      </p:nvGrpSpPr>
      <p:grpSpPr>
        <a:xfrm>
          <a:off x="0" y="0"/>
          <a:ext cx="0" cy="0"/>
          <a:chOff x="0" y="0"/>
          <a:chExt cx="0" cy="0"/>
        </a:xfrm>
      </p:grpSpPr>
      <p:sp>
        <p:nvSpPr>
          <p:cNvPr id="32" name="Shape 3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3" name="Shape 3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dirty="0" smtClean="0"/>
              <a:t>The given company is a Manufacturing company which has 200+ employees. As a small to mid sized manufacturing company they have several department in their company viz Accounts Department, Finance Department, Human Resources among others. </a:t>
            </a:r>
          </a:p>
          <a:p>
            <a:pPr>
              <a:buNone/>
            </a:pPr>
            <a:endParaRPr lang="en" dirty="0"/>
          </a:p>
        </p:txBody>
      </p:sp>
    </p:spTree>
    <p:extLst>
      <p:ext uri="{BB962C8B-B14F-4D97-AF65-F5344CB8AC3E}">
        <p14:creationId xmlns:p14="http://schemas.microsoft.com/office/powerpoint/2010/main" val="4214507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dirty="0" smtClean="0"/>
              <a:t>There are certain problems which the Manufacturing company is facing. To begin with, several processess in various support departments are manual. This not only eats up their valuable time but also limits their potential. As a result of this, their departments have no synchronization between them. Moreover, the company has not been harnessing the power of internet at all. </a:t>
            </a:r>
          </a:p>
          <a:p>
            <a:pPr>
              <a:buNone/>
            </a:pPr>
            <a:endParaRPr lang="en" dirty="0"/>
          </a:p>
        </p:txBody>
      </p:sp>
    </p:spTree>
    <p:extLst>
      <p:ext uri="{BB962C8B-B14F-4D97-AF65-F5344CB8AC3E}">
        <p14:creationId xmlns:p14="http://schemas.microsoft.com/office/powerpoint/2010/main" val="34509255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5" name="Shape 4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dirty="0" smtClean="0"/>
              <a:t>So the ideal solution for the manufacturing company is to make use of an Information System. Now, given the dynamic requirements, an Enterprise Resource Planning system is best suited for them. It can help them solve the problem of the non-synchronization between their departments, manual approach to the processes which can actually be automated and also harnessing the power of internet. </a:t>
            </a:r>
          </a:p>
          <a:p>
            <a:pPr>
              <a:buNone/>
            </a:pPr>
            <a:endParaRPr lang="en" dirty="0"/>
          </a:p>
        </p:txBody>
      </p:sp>
    </p:spTree>
    <p:extLst>
      <p:ext uri="{BB962C8B-B14F-4D97-AF65-F5344CB8AC3E}">
        <p14:creationId xmlns:p14="http://schemas.microsoft.com/office/powerpoint/2010/main" val="3305426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1" name="Shape 5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dirty="0" smtClean="0"/>
              <a:t>The recommended solution this is the ERP package from Global Shop Solutions. To begin with, it is primarily carved out for small to medium sized businesses. It is the largest privately held ERP company in united states and have a good reputation among manufacturing companies. The solution provided by them has two financing options: It can be bought outright or it can be leased. </a:t>
            </a:r>
          </a:p>
          <a:p>
            <a:pPr>
              <a:buNone/>
            </a:pPr>
            <a:endParaRPr lang="en" dirty="0"/>
          </a:p>
        </p:txBody>
      </p:sp>
    </p:spTree>
    <p:extLst>
      <p:ext uri="{BB962C8B-B14F-4D97-AF65-F5344CB8AC3E}">
        <p14:creationId xmlns:p14="http://schemas.microsoft.com/office/powerpoint/2010/main" val="1911066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Shape 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7" name="Shape 5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dirty="0" smtClean="0"/>
              <a:t>The recommended solution can perform various tasks for the manfucaturing company. First up, it has materials management module build in, to help track, organize and manage the materials. It has a sales module which effectively takes care of all the needs of the sales department. It also comes with a Financial module which can take care of all the accounting needs such as calculating the Accounts Receviable and Payable, Cash Flow management, Assets accounting, Ledger and international accounting. It also features a dedicated Human Resources module under which it can manage employee time and attendance, employee performance management, payroll management among others. Finally it also supports Supply Chain and Production Management</a:t>
            </a:r>
          </a:p>
          <a:p>
            <a:pPr>
              <a:buNone/>
            </a:pPr>
            <a:endParaRPr lang="en" dirty="0"/>
          </a:p>
        </p:txBody>
      </p:sp>
    </p:spTree>
    <p:extLst>
      <p:ext uri="{BB962C8B-B14F-4D97-AF65-F5344CB8AC3E}">
        <p14:creationId xmlns:p14="http://schemas.microsoft.com/office/powerpoint/2010/main" val="58723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Shape 6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3" name="Shape 6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 dirty="0" smtClean="0"/>
              <a:t>As mentioned, the manufcaturing company wanted to harness the power of internet. So as to begin with, Global Shop Solutions comes with an excellent list of built in internet tools. The module is called GS Business Web and it can perform various functions such as allowing web based communication with Vendors, Customers and Employees. Hosting a reliable 24x7 customer service on the web. Lastly it even comes Ecommerce facilities which would allow the manufacturer to reliably set up shops on the web. </a:t>
            </a:r>
          </a:p>
          <a:p>
            <a:pPr>
              <a:buNone/>
            </a:pPr>
            <a:endParaRPr lang="en" dirty="0"/>
          </a:p>
        </p:txBody>
      </p:sp>
    </p:spTree>
    <p:extLst>
      <p:ext uri="{BB962C8B-B14F-4D97-AF65-F5344CB8AC3E}">
        <p14:creationId xmlns:p14="http://schemas.microsoft.com/office/powerpoint/2010/main" val="3502242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7843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502224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4565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8939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03252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656152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9382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0DDF080-5E8C-48AD-84E5-6C08B304C14E}" type="datetimeFigureOut">
              <a:rPr lang="en-US" smtClean="0"/>
              <a:t>1/18/2020</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7333891-D5E7-4C7B-BF1D-E855E53CB5A8}" type="slidenum">
              <a:rPr lang="en-US" smtClean="0"/>
              <a:t>‹#›</a:t>
            </a:fld>
            <a:endParaRPr lang="en-US" dirty="0"/>
          </a:p>
        </p:txBody>
      </p:sp>
    </p:spTree>
    <p:extLst>
      <p:ext uri="{BB962C8B-B14F-4D97-AF65-F5344CB8AC3E}">
        <p14:creationId xmlns:p14="http://schemas.microsoft.com/office/powerpoint/2010/main" val="2213215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54894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0DDF080-5E8C-48AD-84E5-6C08B304C14E}" type="datetimeFigureOut">
              <a:rPr lang="en-US" smtClean="0"/>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3706192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690710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0"/>
        <p:cNvGrpSpPr/>
        <p:nvPr/>
      </p:nvGrpSpPr>
      <p:grpSpPr>
        <a:xfrm>
          <a:off x="0" y="0"/>
          <a:ext cx="0" cy="0"/>
          <a:chOff x="0" y="0"/>
          <a:chExt cx="0" cy="0"/>
        </a:xfrm>
      </p:grpSpPr>
      <p:sp>
        <p:nvSpPr>
          <p:cNvPr id="11" name="Shape 11"/>
          <p:cNvSpPr txBox="1">
            <a:spLocks noGrp="1"/>
          </p:cNvSpPr>
          <p:nvPr>
            <p:ph type="title"/>
          </p:nvPr>
        </p:nvSpPr>
        <p:spPr>
          <a:xfrm>
            <a:off x="457200" y="274637"/>
            <a:ext cx="8229600" cy="1143000"/>
          </a:xfrm>
          <a:prstGeom prst="rect">
            <a:avLst/>
          </a:prstGeom>
          <a:noFill/>
          <a:ln>
            <a:noFill/>
          </a:ln>
        </p:spPr>
        <p:txBody>
          <a:bodyPr lIns="91425" tIns="91425" rIns="91425" bIns="91425" anchor="b" anchorCtr="0"/>
          <a:lstStyle>
            <a:lvl1pPr algn="l" rtl="0">
              <a:spcBef>
                <a:spcPts val="0"/>
              </a:spcBef>
              <a:buSzPct val="100000"/>
              <a:buFont typeface="Arial"/>
              <a:buNone/>
              <a:defRPr sz="3600" b="1">
                <a:solidFill>
                  <a:schemeClr val="dk1"/>
                </a:solidFill>
                <a:latin typeface="Arial"/>
                <a:ea typeface="Arial"/>
                <a:cs typeface="Arial"/>
                <a:sym typeface="Arial"/>
              </a:defRPr>
            </a:lvl1pPr>
            <a:lvl2pPr algn="l" rtl="0">
              <a:spcBef>
                <a:spcPts val="0"/>
              </a:spcBef>
              <a:buSzPct val="100000"/>
              <a:buFont typeface="Arial"/>
              <a:buNone/>
              <a:defRPr sz="3600" b="1">
                <a:solidFill>
                  <a:schemeClr val="dk1"/>
                </a:solidFill>
                <a:latin typeface="Arial"/>
                <a:ea typeface="Arial"/>
                <a:cs typeface="Arial"/>
                <a:sym typeface="Arial"/>
              </a:defRPr>
            </a:lvl2pPr>
            <a:lvl3pPr algn="l" rtl="0">
              <a:spcBef>
                <a:spcPts val="0"/>
              </a:spcBef>
              <a:buSzPct val="100000"/>
              <a:buFont typeface="Arial"/>
              <a:buNone/>
              <a:defRPr sz="3600" b="1">
                <a:solidFill>
                  <a:schemeClr val="dk1"/>
                </a:solidFill>
                <a:latin typeface="Arial"/>
                <a:ea typeface="Arial"/>
                <a:cs typeface="Arial"/>
                <a:sym typeface="Arial"/>
              </a:defRPr>
            </a:lvl3pPr>
            <a:lvl4pPr algn="l" rtl="0">
              <a:spcBef>
                <a:spcPts val="0"/>
              </a:spcBef>
              <a:buSzPct val="100000"/>
              <a:buFont typeface="Arial"/>
              <a:buNone/>
              <a:defRPr sz="3600" b="1">
                <a:solidFill>
                  <a:schemeClr val="dk1"/>
                </a:solidFill>
                <a:latin typeface="Arial"/>
                <a:ea typeface="Arial"/>
                <a:cs typeface="Arial"/>
                <a:sym typeface="Arial"/>
              </a:defRPr>
            </a:lvl4pPr>
            <a:lvl5pPr algn="l" rtl="0">
              <a:spcBef>
                <a:spcPts val="0"/>
              </a:spcBef>
              <a:buSzPct val="100000"/>
              <a:buFont typeface="Arial"/>
              <a:buNone/>
              <a:defRPr sz="3600" b="1">
                <a:solidFill>
                  <a:schemeClr val="dk1"/>
                </a:solidFill>
                <a:latin typeface="Arial"/>
                <a:ea typeface="Arial"/>
                <a:cs typeface="Arial"/>
                <a:sym typeface="Arial"/>
              </a:defRPr>
            </a:lvl5pPr>
            <a:lvl6pPr algn="l" rtl="0">
              <a:spcBef>
                <a:spcPts val="0"/>
              </a:spcBef>
              <a:buSzPct val="100000"/>
              <a:buFont typeface="Arial"/>
              <a:buNone/>
              <a:defRPr sz="3600" b="1">
                <a:solidFill>
                  <a:schemeClr val="dk1"/>
                </a:solidFill>
                <a:latin typeface="Arial"/>
                <a:ea typeface="Arial"/>
                <a:cs typeface="Arial"/>
                <a:sym typeface="Arial"/>
              </a:defRPr>
            </a:lvl6pPr>
            <a:lvl7pPr algn="l" rtl="0">
              <a:spcBef>
                <a:spcPts val="0"/>
              </a:spcBef>
              <a:buSzPct val="100000"/>
              <a:buFont typeface="Arial"/>
              <a:buNone/>
              <a:defRPr sz="3600" b="1">
                <a:solidFill>
                  <a:schemeClr val="dk1"/>
                </a:solidFill>
                <a:latin typeface="Arial"/>
                <a:ea typeface="Arial"/>
                <a:cs typeface="Arial"/>
                <a:sym typeface="Arial"/>
              </a:defRPr>
            </a:lvl7pPr>
            <a:lvl8pPr algn="l" rtl="0">
              <a:spcBef>
                <a:spcPts val="0"/>
              </a:spcBef>
              <a:buSzPct val="100000"/>
              <a:buFont typeface="Arial"/>
              <a:buNone/>
              <a:defRPr sz="3600" b="1">
                <a:solidFill>
                  <a:schemeClr val="dk1"/>
                </a:solidFill>
                <a:latin typeface="Arial"/>
                <a:ea typeface="Arial"/>
                <a:cs typeface="Arial"/>
                <a:sym typeface="Arial"/>
              </a:defRPr>
            </a:lvl8pPr>
            <a:lvl9pPr algn="l" rtl="0">
              <a:spcBef>
                <a:spcPts val="0"/>
              </a:spcBef>
              <a:buSzPct val="100000"/>
              <a:buFont typeface="Arial"/>
              <a:buNone/>
              <a:defRPr sz="3600" b="1">
                <a:solidFill>
                  <a:schemeClr val="dk1"/>
                </a:solidFill>
                <a:latin typeface="Arial"/>
                <a:ea typeface="Arial"/>
                <a:cs typeface="Arial"/>
                <a:sym typeface="Arial"/>
              </a:defRPr>
            </a:lvl9pPr>
          </a:lstStyle>
          <a:p>
            <a:endParaRPr/>
          </a:p>
        </p:txBody>
      </p:sp>
      <p:sp>
        <p:nvSpPr>
          <p:cNvPr id="12" name="Shape 12"/>
          <p:cNvSpPr txBox="1">
            <a:spLocks noGrp="1"/>
          </p:cNvSpPr>
          <p:nvPr>
            <p:ph type="body" idx="1"/>
          </p:nvPr>
        </p:nvSpPr>
        <p:spPr>
          <a:xfrm>
            <a:off x="457200" y="1600200"/>
            <a:ext cx="8229600" cy="4967700"/>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extLst>
      <p:ext uri="{BB962C8B-B14F-4D97-AF65-F5344CB8AC3E}">
        <p14:creationId xmlns:p14="http://schemas.microsoft.com/office/powerpoint/2010/main" val="3904733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B61BEF0D-F0BB-DE4B-95CE-6DB70DBA9567}" type="datetimeFigureOut">
              <a:rPr lang="en-US" smtClean="0"/>
              <a:pPr/>
              <a:t>1/18/2020</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57F1E4F-1CFF-5643-939E-217C01CDF565}"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782413"/>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
        <p:cNvGrpSpPr/>
        <p:nvPr/>
      </p:nvGrpSpPr>
      <p:grpSpPr>
        <a:xfrm>
          <a:off x="0" y="0"/>
          <a:ext cx="0" cy="0"/>
          <a:chOff x="0" y="0"/>
          <a:chExt cx="0" cy="0"/>
        </a:xfrm>
      </p:grpSpPr>
      <p:sp>
        <p:nvSpPr>
          <p:cNvPr id="23" name="Shape 23"/>
          <p:cNvSpPr txBox="1">
            <a:spLocks noGrp="1"/>
          </p:cNvSpPr>
          <p:nvPr>
            <p:ph type="ctrTitle"/>
          </p:nvPr>
        </p:nvSpPr>
        <p:spPr>
          <a:xfrm>
            <a:off x="533400" y="533400"/>
            <a:ext cx="8037723" cy="3124201"/>
          </a:xfrm>
          <a:prstGeom prst="rect">
            <a:avLst/>
          </a:prstGeom>
        </p:spPr>
        <p:txBody>
          <a:bodyPr lIns="91425" tIns="91425" rIns="91425" bIns="91425" anchor="b" anchorCtr="0">
            <a:noAutofit/>
          </a:bodyPr>
          <a:lstStyle/>
          <a:p>
            <a:pPr algn="ctr">
              <a:buNone/>
            </a:pPr>
            <a:r>
              <a:rPr lang="en" sz="7200" b="1" dirty="0" smtClean="0"/>
              <a:t>The Widget Company</a:t>
            </a:r>
            <a:endParaRPr lang="en" sz="7200" b="1" dirty="0"/>
          </a:p>
        </p:txBody>
      </p:sp>
      <p:sp>
        <p:nvSpPr>
          <p:cNvPr id="24" name="Shape 24"/>
          <p:cNvSpPr txBox="1">
            <a:spLocks noGrp="1"/>
          </p:cNvSpPr>
          <p:nvPr>
            <p:ph type="subTitle" idx="1"/>
          </p:nvPr>
        </p:nvSpPr>
        <p:spPr>
          <a:xfrm>
            <a:off x="533400" y="3843868"/>
            <a:ext cx="7420778" cy="1913466"/>
          </a:xfrm>
          <a:prstGeom prst="rect">
            <a:avLst/>
          </a:prstGeom>
        </p:spPr>
        <p:txBody>
          <a:bodyPr lIns="91425" tIns="91425" rIns="91425" bIns="91425" anchor="t" anchorCtr="0">
            <a:noAutofit/>
          </a:bodyPr>
          <a:lstStyle/>
          <a:p>
            <a:pPr algn="ctr">
              <a:buNone/>
            </a:pPr>
            <a:r>
              <a:rPr lang="en" i="1" dirty="0" smtClean="0"/>
              <a:t>Information Systems Recomendations</a:t>
            </a:r>
            <a:endParaRPr lang="en" i="1" dirty="0"/>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Shape 29"/>
          <p:cNvSpPr txBox="1">
            <a:spLocks noGrp="1"/>
          </p:cNvSpPr>
          <p:nvPr>
            <p:ph type="title"/>
          </p:nvPr>
        </p:nvSpPr>
        <p:spPr>
          <a:prstGeom prst="rect">
            <a:avLst/>
          </a:prstGeom>
        </p:spPr>
        <p:txBody>
          <a:bodyPr lIns="91425" tIns="91425" rIns="91425" bIns="91425" anchor="b" anchorCtr="0">
            <a:noAutofit/>
          </a:bodyPr>
          <a:lstStyle/>
          <a:p>
            <a:pPr>
              <a:buNone/>
            </a:pPr>
            <a:r>
              <a:rPr lang="en"/>
              <a:t>Overview</a:t>
            </a:r>
          </a:p>
        </p:txBody>
      </p:sp>
      <p:sp>
        <p:nvSpPr>
          <p:cNvPr id="30" name="Shape 30"/>
          <p:cNvSpPr txBox="1">
            <a:spLocks noGrp="1"/>
          </p:cNvSpPr>
          <p:nvPr>
            <p:ph type="body" idx="1"/>
          </p:nvPr>
        </p:nvSpPr>
        <p:spPr>
          <a:xfrm>
            <a:off x="457200" y="2016086"/>
            <a:ext cx="8229600" cy="4551813"/>
          </a:xfrm>
          <a:prstGeom prst="rect">
            <a:avLst/>
          </a:prstGeom>
        </p:spPr>
        <p:txBody>
          <a:bodyPr lIns="91425" tIns="91425" rIns="91425" bIns="91425" anchor="t" anchorCtr="0">
            <a:noAutofit/>
          </a:bodyPr>
          <a:lstStyle/>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Manufacturing company</a:t>
            </a: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3</a:t>
            </a:r>
            <a:r>
              <a:rPr lang="en" smtClean="0">
                <a:latin typeface="Verdana" panose="020B0604030504040204" pitchFamily="34" charset="0"/>
                <a:ea typeface="Verdana" panose="020B0604030504040204" pitchFamily="34" charset="0"/>
                <a:cs typeface="Verdana" panose="020B0604030504040204" pitchFamily="34" charset="0"/>
              </a:rPr>
              <a:t>00</a:t>
            </a:r>
            <a:r>
              <a:rPr lang="en" dirty="0">
                <a:latin typeface="Verdana" panose="020B0604030504040204" pitchFamily="34" charset="0"/>
                <a:ea typeface="Verdana" panose="020B0604030504040204" pitchFamily="34" charset="0"/>
                <a:cs typeface="Verdana" panose="020B0604030504040204" pitchFamily="34" charset="0"/>
              </a:rPr>
              <a:t>+ Employees</a:t>
            </a: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Multiple departments</a:t>
            </a:r>
            <a:br>
              <a:rPr lang="en" dirty="0">
                <a:latin typeface="Verdana" panose="020B0604030504040204" pitchFamily="34" charset="0"/>
                <a:ea typeface="Verdana" panose="020B0604030504040204" pitchFamily="34" charset="0"/>
                <a:cs typeface="Verdana" panose="020B0604030504040204" pitchFamily="34" charset="0"/>
              </a:rPr>
            </a:br>
            <a:r>
              <a:rPr lang="en" dirty="0">
                <a:latin typeface="Verdana" panose="020B0604030504040204" pitchFamily="34" charset="0"/>
                <a:ea typeface="Verdana" panose="020B0604030504040204" pitchFamily="34" charset="0"/>
                <a:cs typeface="Verdana" panose="020B0604030504040204" pitchFamily="34" charset="0"/>
              </a:rPr>
              <a:t>   </a:t>
            </a:r>
            <a:r>
              <a:rPr lang="en" dirty="0" smtClean="0">
                <a:latin typeface="Verdana" panose="020B0604030504040204" pitchFamily="34" charset="0"/>
                <a:ea typeface="Verdana" panose="020B0604030504040204" pitchFamily="34" charset="0"/>
                <a:cs typeface="Verdana" panose="020B0604030504040204" pitchFamily="34" charset="0"/>
              </a:rPr>
              <a:t>* </a:t>
            </a:r>
            <a:r>
              <a:rPr lang="en" dirty="0">
                <a:latin typeface="Verdana" panose="020B0604030504040204" pitchFamily="34" charset="0"/>
                <a:ea typeface="Verdana" panose="020B0604030504040204" pitchFamily="34" charset="0"/>
                <a:cs typeface="Verdana" panose="020B0604030504040204" pitchFamily="34" charset="0"/>
              </a:rPr>
              <a:t>Accounts Department</a:t>
            </a:r>
            <a:br>
              <a:rPr lang="en" dirty="0">
                <a:latin typeface="Verdana" panose="020B0604030504040204" pitchFamily="34" charset="0"/>
                <a:ea typeface="Verdana" panose="020B0604030504040204" pitchFamily="34" charset="0"/>
                <a:cs typeface="Verdana" panose="020B0604030504040204" pitchFamily="34" charset="0"/>
              </a:rPr>
            </a:br>
            <a:r>
              <a:rPr lang="en" dirty="0">
                <a:latin typeface="Verdana" panose="020B0604030504040204" pitchFamily="34" charset="0"/>
                <a:ea typeface="Verdana" panose="020B0604030504040204" pitchFamily="34" charset="0"/>
                <a:cs typeface="Verdana" panose="020B0604030504040204" pitchFamily="34" charset="0"/>
              </a:rPr>
              <a:t>   </a:t>
            </a:r>
            <a:r>
              <a:rPr lang="en" dirty="0" smtClean="0">
                <a:latin typeface="Verdana" panose="020B0604030504040204" pitchFamily="34" charset="0"/>
                <a:ea typeface="Verdana" panose="020B0604030504040204" pitchFamily="34" charset="0"/>
                <a:cs typeface="Verdana" panose="020B0604030504040204" pitchFamily="34" charset="0"/>
              </a:rPr>
              <a:t>* </a:t>
            </a:r>
            <a:r>
              <a:rPr lang="en">
                <a:latin typeface="Verdana" panose="020B0604030504040204" pitchFamily="34" charset="0"/>
                <a:ea typeface="Verdana" panose="020B0604030504040204" pitchFamily="34" charset="0"/>
                <a:cs typeface="Verdana" panose="020B0604030504040204" pitchFamily="34" charset="0"/>
              </a:rPr>
              <a:t>Finance </a:t>
            </a:r>
            <a:r>
              <a:rPr lang="en" smtClean="0">
                <a:latin typeface="Verdana" panose="020B0604030504040204" pitchFamily="34" charset="0"/>
                <a:ea typeface="Verdana" panose="020B0604030504040204" pitchFamily="34" charset="0"/>
                <a:cs typeface="Verdana" panose="020B0604030504040204" pitchFamily="34" charset="0"/>
              </a:rPr>
              <a:t>Department</a:t>
            </a:r>
            <a:r>
              <a:rPr lang="en" dirty="0">
                <a:latin typeface="Verdana" panose="020B0604030504040204" pitchFamily="34" charset="0"/>
                <a:ea typeface="Verdana" panose="020B0604030504040204" pitchFamily="34" charset="0"/>
                <a:cs typeface="Verdana" panose="020B0604030504040204" pitchFamily="34" charset="0"/>
              </a:rPr>
              <a:t/>
            </a:r>
            <a:br>
              <a:rPr lang="en" dirty="0">
                <a:latin typeface="Verdana" panose="020B0604030504040204" pitchFamily="34" charset="0"/>
                <a:ea typeface="Verdana" panose="020B0604030504040204" pitchFamily="34" charset="0"/>
                <a:cs typeface="Verdana" panose="020B0604030504040204" pitchFamily="34" charset="0"/>
              </a:rPr>
            </a:br>
            <a:r>
              <a:rPr lang="en" dirty="0">
                <a:latin typeface="Verdana" panose="020B0604030504040204" pitchFamily="34" charset="0"/>
                <a:ea typeface="Verdana" panose="020B0604030504040204" pitchFamily="34" charset="0"/>
                <a:cs typeface="Verdana" panose="020B0604030504040204" pitchFamily="34" charset="0"/>
              </a:rPr>
              <a:t>   </a:t>
            </a:r>
            <a:r>
              <a:rPr lang="en" dirty="0" smtClean="0">
                <a:latin typeface="Verdana" panose="020B0604030504040204" pitchFamily="34" charset="0"/>
                <a:ea typeface="Verdana" panose="020B0604030504040204" pitchFamily="34" charset="0"/>
                <a:cs typeface="Verdana" panose="020B0604030504040204" pitchFamily="34" charset="0"/>
              </a:rPr>
              <a:t>* </a:t>
            </a:r>
            <a:r>
              <a:rPr lang="en" dirty="0">
                <a:latin typeface="Verdana" panose="020B0604030504040204" pitchFamily="34" charset="0"/>
                <a:ea typeface="Verdana" panose="020B0604030504040204" pitchFamily="34" charset="0"/>
                <a:cs typeface="Verdana" panose="020B0604030504040204" pitchFamily="34" charset="0"/>
              </a:rPr>
              <a:t>Human </a:t>
            </a:r>
            <a:r>
              <a:rPr lang="en">
                <a:latin typeface="Verdana" panose="020B0604030504040204" pitchFamily="34" charset="0"/>
                <a:ea typeface="Verdana" panose="020B0604030504040204" pitchFamily="34" charset="0"/>
                <a:cs typeface="Verdana" panose="020B0604030504040204" pitchFamily="34" charset="0"/>
              </a:rPr>
              <a:t>Resources </a:t>
            </a:r>
            <a:r>
              <a:rPr lang="en" smtClean="0">
                <a:latin typeface="Verdana" panose="020B0604030504040204" pitchFamily="34" charset="0"/>
                <a:ea typeface="Verdana" panose="020B0604030504040204" pitchFamily="34" charset="0"/>
                <a:cs typeface="Verdana" panose="020B0604030504040204" pitchFamily="34" charset="0"/>
              </a:rPr>
              <a:t>Department</a:t>
            </a:r>
            <a:r>
              <a:rPr lang="en" dirty="0">
                <a:latin typeface="Verdana" panose="020B0604030504040204" pitchFamily="34" charset="0"/>
                <a:ea typeface="Verdana" panose="020B0604030504040204" pitchFamily="34" charset="0"/>
                <a:cs typeface="Verdana" panose="020B0604030504040204" pitchFamily="34" charset="0"/>
              </a:rPr>
              <a:t/>
            </a:r>
            <a:br>
              <a:rPr lang="en" dirty="0">
                <a:latin typeface="Verdana" panose="020B0604030504040204" pitchFamily="34" charset="0"/>
                <a:ea typeface="Verdana" panose="020B0604030504040204" pitchFamily="34" charset="0"/>
                <a:cs typeface="Verdana" panose="020B0604030504040204" pitchFamily="34" charset="0"/>
              </a:rPr>
            </a:br>
            <a:r>
              <a:rPr lang="en">
                <a:latin typeface="Verdana" panose="020B0604030504040204" pitchFamily="34" charset="0"/>
                <a:ea typeface="Verdana" panose="020B0604030504040204" pitchFamily="34" charset="0"/>
                <a:cs typeface="Verdana" panose="020B0604030504040204" pitchFamily="34" charset="0"/>
              </a:rPr>
              <a:t>   </a:t>
            </a:r>
            <a:r>
              <a:rPr lang="en" smtClean="0">
                <a:latin typeface="Verdana" panose="020B0604030504040204" pitchFamily="34" charset="0"/>
                <a:ea typeface="Verdana" panose="020B0604030504040204" pitchFamily="34" charset="0"/>
                <a:cs typeface="Verdana" panose="020B0604030504040204" pitchFamily="34" charset="0"/>
              </a:rPr>
              <a:t>* Marketing Department</a:t>
            </a:r>
            <a:r>
              <a:rPr lang="en">
                <a:latin typeface="Verdana" panose="020B0604030504040204" pitchFamily="34" charset="0"/>
                <a:ea typeface="Verdana" panose="020B0604030504040204" pitchFamily="34" charset="0"/>
                <a:cs typeface="Verdana" panose="020B0604030504040204" pitchFamily="34" charset="0"/>
              </a:rPr>
              <a:t/>
            </a:r>
            <a:br>
              <a:rPr lang="en">
                <a:latin typeface="Verdana" panose="020B0604030504040204" pitchFamily="34" charset="0"/>
                <a:ea typeface="Verdana" panose="020B0604030504040204" pitchFamily="34" charset="0"/>
                <a:cs typeface="Verdana" panose="020B0604030504040204" pitchFamily="34" charset="0"/>
              </a:rPr>
            </a:br>
            <a:r>
              <a:rPr lang="en">
                <a:latin typeface="Verdana" panose="020B0604030504040204" pitchFamily="34" charset="0"/>
                <a:ea typeface="Verdana" panose="020B0604030504040204" pitchFamily="34" charset="0"/>
                <a:cs typeface="Verdana" panose="020B0604030504040204" pitchFamily="34" charset="0"/>
              </a:rPr>
              <a:t> </a:t>
            </a:r>
            <a:r>
              <a:rPr lang="en" smtClean="0">
                <a:latin typeface="Verdana" panose="020B0604030504040204" pitchFamily="34" charset="0"/>
                <a:ea typeface="Verdana" panose="020B0604030504040204" pitchFamily="34" charset="0"/>
                <a:cs typeface="Verdana" panose="020B0604030504040204" pitchFamily="34" charset="0"/>
              </a:rPr>
              <a:t>  * Sales Department</a:t>
            </a:r>
            <a:r>
              <a:rPr lang="en">
                <a:latin typeface="Verdana" panose="020B0604030504040204" pitchFamily="34" charset="0"/>
                <a:ea typeface="Verdana" panose="020B0604030504040204" pitchFamily="34" charset="0"/>
                <a:cs typeface="Verdana" panose="020B0604030504040204" pitchFamily="34" charset="0"/>
              </a:rPr>
              <a:t/>
            </a:r>
            <a:br>
              <a:rPr lang="en">
                <a:latin typeface="Verdana" panose="020B0604030504040204" pitchFamily="34" charset="0"/>
                <a:ea typeface="Verdana" panose="020B0604030504040204" pitchFamily="34" charset="0"/>
                <a:cs typeface="Verdana" panose="020B0604030504040204" pitchFamily="34" charset="0"/>
              </a:rPr>
            </a:br>
            <a:r>
              <a:rPr lang="en" smtClean="0">
                <a:latin typeface="Verdana" panose="020B0604030504040204" pitchFamily="34" charset="0"/>
                <a:ea typeface="Verdana" panose="020B0604030504040204" pitchFamily="34" charset="0"/>
                <a:cs typeface="Verdana" panose="020B0604030504040204" pitchFamily="34" charset="0"/>
              </a:rPr>
              <a:t>   * Procurement Department</a:t>
            </a:r>
            <a:br>
              <a:rPr lang="en" smtClean="0">
                <a:latin typeface="Verdana" panose="020B0604030504040204" pitchFamily="34" charset="0"/>
                <a:ea typeface="Verdana" panose="020B0604030504040204" pitchFamily="34" charset="0"/>
                <a:cs typeface="Verdana" panose="020B0604030504040204" pitchFamily="34" charset="0"/>
              </a:rPr>
            </a:br>
            <a:r>
              <a:rPr lang="en" smtClean="0">
                <a:latin typeface="Verdana" panose="020B0604030504040204" pitchFamily="34" charset="0"/>
                <a:ea typeface="Verdana" panose="020B0604030504040204" pitchFamily="34" charset="0"/>
                <a:cs typeface="Verdana" panose="020B0604030504040204" pitchFamily="34" charset="0"/>
              </a:rPr>
              <a:t>   * Inventory Department</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4"/>
        <p:cNvGrpSpPr/>
        <p:nvPr/>
      </p:nvGrpSpPr>
      <p:grpSpPr>
        <a:xfrm>
          <a:off x="0" y="0"/>
          <a:ext cx="0" cy="0"/>
          <a:chOff x="0" y="0"/>
          <a:chExt cx="0" cy="0"/>
        </a:xfrm>
      </p:grpSpPr>
      <p:sp>
        <p:nvSpPr>
          <p:cNvPr id="35" name="Shape 35"/>
          <p:cNvSpPr txBox="1">
            <a:spLocks noGrp="1"/>
          </p:cNvSpPr>
          <p:nvPr>
            <p:ph type="title"/>
          </p:nvPr>
        </p:nvSpPr>
        <p:spPr>
          <a:xfrm>
            <a:off x="457200" y="936433"/>
            <a:ext cx="8229600" cy="782197"/>
          </a:xfrm>
          <a:prstGeom prst="rect">
            <a:avLst/>
          </a:prstGeom>
        </p:spPr>
        <p:txBody>
          <a:bodyPr lIns="91425" tIns="91425" rIns="91425" bIns="91425" anchor="b" anchorCtr="0">
            <a:noAutofit/>
          </a:bodyPr>
          <a:lstStyle/>
          <a:p>
            <a:pPr>
              <a:buNone/>
            </a:pPr>
            <a:r>
              <a:rPr lang="en"/>
              <a:t>Problems</a:t>
            </a:r>
          </a:p>
        </p:txBody>
      </p:sp>
      <p:sp>
        <p:nvSpPr>
          <p:cNvPr id="36" name="Shape 36"/>
          <p:cNvSpPr txBox="1">
            <a:spLocks noGrp="1"/>
          </p:cNvSpPr>
          <p:nvPr>
            <p:ph type="body" idx="1"/>
          </p:nvPr>
        </p:nvSpPr>
        <p:spPr>
          <a:xfrm>
            <a:off x="457200" y="1850834"/>
            <a:ext cx="8229600" cy="4241494"/>
          </a:xfrm>
          <a:prstGeom prst="rect">
            <a:avLst/>
          </a:prstGeom>
        </p:spPr>
        <p:txBody>
          <a:bodyPr lIns="91425" tIns="91425" rIns="91425" bIns="91425" anchor="t" anchorCtr="0">
            <a:noAutofit/>
          </a:bodyPr>
          <a:lstStyle/>
          <a:p>
            <a:pPr marL="457200" lvl="0" indent="-419100" rtl="0">
              <a:buClr>
                <a:srgbClr val="000000"/>
              </a:buClr>
              <a:buSzPct val="100000"/>
              <a:buFont typeface="Arial"/>
              <a:buAutoNum type="arabicPeriod"/>
            </a:pPr>
            <a:r>
              <a:rPr lang="en" dirty="0">
                <a:latin typeface="Verdana" panose="020B0604030504040204" pitchFamily="34" charset="0"/>
                <a:ea typeface="Verdana" panose="020B0604030504040204" pitchFamily="34" charset="0"/>
                <a:cs typeface="Verdana" panose="020B0604030504040204" pitchFamily="34" charset="0"/>
              </a:rPr>
              <a:t>Disconnected individual departments</a:t>
            </a:r>
          </a:p>
          <a:p>
            <a:pPr marL="457200" lvl="0" indent="-419100" rtl="0">
              <a:buClr>
                <a:srgbClr val="000000"/>
              </a:buClr>
              <a:buSzPct val="100000"/>
              <a:buFont typeface="Arial"/>
              <a:buAutoNum type="arabicPeriod"/>
            </a:pPr>
            <a:r>
              <a:rPr lang="en" dirty="0">
                <a:latin typeface="Verdana" panose="020B0604030504040204" pitchFamily="34" charset="0"/>
                <a:ea typeface="Verdana" panose="020B0604030504040204" pitchFamily="34" charset="0"/>
                <a:cs typeface="Verdana" panose="020B0604030504040204" pitchFamily="34" charset="0"/>
              </a:rPr>
              <a:t>Manual process in all departments</a:t>
            </a:r>
          </a:p>
          <a:p>
            <a:pPr marL="457200" lvl="0" indent="-419100" rtl="0">
              <a:buClr>
                <a:srgbClr val="000000"/>
              </a:buClr>
              <a:buSzPct val="100000"/>
              <a:buFont typeface="Arial"/>
              <a:buAutoNum type="arabicPeriod"/>
            </a:pPr>
            <a:r>
              <a:rPr lang="en" dirty="0">
                <a:latin typeface="Verdana" panose="020B0604030504040204" pitchFamily="34" charset="0"/>
                <a:ea typeface="Verdana" panose="020B0604030504040204" pitchFamily="34" charset="0"/>
                <a:cs typeface="Verdana" panose="020B0604030504040204" pitchFamily="34" charset="0"/>
              </a:rPr>
              <a:t>Internet has no role to play </a:t>
            </a:r>
          </a:p>
        </p:txBody>
      </p:sp>
    </p:spTree>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prstGeom prst="rect">
            <a:avLst/>
          </a:prstGeom>
        </p:spPr>
        <p:txBody>
          <a:bodyPr lIns="91425" tIns="91425" rIns="91425" bIns="91425" anchor="b" anchorCtr="0">
            <a:noAutofit/>
          </a:bodyPr>
          <a:lstStyle/>
          <a:p>
            <a:pPr>
              <a:buNone/>
            </a:pPr>
            <a:r>
              <a:rPr lang="en"/>
              <a:t>Ideal Solution</a:t>
            </a:r>
          </a:p>
        </p:txBody>
      </p:sp>
      <p:sp>
        <p:nvSpPr>
          <p:cNvPr id="42" name="Shape 42"/>
          <p:cNvSpPr txBox="1">
            <a:spLocks noGrp="1"/>
          </p:cNvSpPr>
          <p:nvPr>
            <p:ph type="body" idx="1"/>
          </p:nvPr>
        </p:nvSpPr>
        <p:spPr>
          <a:xfrm>
            <a:off x="457200" y="1817783"/>
            <a:ext cx="8229600" cy="4241494"/>
          </a:xfrm>
          <a:prstGeom prst="rect">
            <a:avLst/>
          </a:prstGeom>
        </p:spPr>
        <p:txBody>
          <a:bodyPr lIns="91425" tIns="91425" rIns="91425" bIns="91425" anchor="t" anchorCtr="0">
            <a:noAutofit/>
          </a:bodyPr>
          <a:lstStyle/>
          <a:p>
            <a:pPr lvl="0" rtl="0">
              <a:buNone/>
            </a:pPr>
            <a:r>
              <a:rPr lang="en" dirty="0">
                <a:latin typeface="Verdana" panose="020B0604030504040204" pitchFamily="34" charset="0"/>
                <a:ea typeface="Verdana" panose="020B0604030504040204" pitchFamily="34" charset="0"/>
                <a:cs typeface="Verdana" panose="020B0604030504040204" pitchFamily="34" charset="0"/>
              </a:rPr>
              <a:t>An Enterprise Resource Planning system with following capabilities:</a:t>
            </a: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Synchronizing their independent departments</a:t>
            </a: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Harnessing the power of internet</a:t>
            </a: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Automating the processes in all departments</a:t>
            </a:r>
          </a:p>
          <a:p>
            <a:pPr marL="457200" lvl="0" indent="-41910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Reliable and Trustworthy</a:t>
            </a:r>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prstGeom prst="rect">
            <a:avLst/>
          </a:prstGeom>
        </p:spPr>
        <p:txBody>
          <a:bodyPr lIns="91425" tIns="91425" rIns="91425" bIns="91425" anchor="b" anchorCtr="0">
            <a:noAutofit/>
          </a:bodyPr>
          <a:lstStyle/>
          <a:p>
            <a:pPr>
              <a:buNone/>
            </a:pPr>
            <a:r>
              <a:rPr lang="en"/>
              <a:t>Recommended Solution</a:t>
            </a:r>
          </a:p>
        </p:txBody>
      </p:sp>
      <p:sp>
        <p:nvSpPr>
          <p:cNvPr id="48" name="Shape 48"/>
          <p:cNvSpPr txBox="1">
            <a:spLocks noGrp="1"/>
          </p:cNvSpPr>
          <p:nvPr>
            <p:ph type="body" idx="1"/>
          </p:nvPr>
        </p:nvSpPr>
        <p:spPr>
          <a:xfrm>
            <a:off x="457200" y="1850834"/>
            <a:ext cx="8229600" cy="3580482"/>
          </a:xfrm>
          <a:prstGeom prst="rect">
            <a:avLst/>
          </a:prstGeom>
        </p:spPr>
        <p:txBody>
          <a:bodyPr lIns="91425" tIns="91425" rIns="91425" bIns="91425" anchor="t" anchorCtr="0">
            <a:noAutofit/>
          </a:bodyPr>
          <a:lstStyle/>
          <a:p>
            <a:pPr lvl="0" rtl="0">
              <a:buNone/>
            </a:pPr>
            <a:r>
              <a:rPr lang="en" dirty="0" smtClean="0">
                <a:latin typeface="Verdana" panose="020B0604030504040204" pitchFamily="34" charset="0"/>
                <a:ea typeface="Verdana" panose="020B0604030504040204" pitchFamily="34" charset="0"/>
                <a:cs typeface="Verdana" panose="020B0604030504040204" pitchFamily="34" charset="0"/>
              </a:rPr>
              <a:t>Secure Web Solutions</a:t>
            </a:r>
            <a:endParaRPr lang="en" dirty="0">
              <a:latin typeface="Verdana" panose="020B0604030504040204" pitchFamily="34" charset="0"/>
              <a:ea typeface="Verdana" panose="020B0604030504040204" pitchFamily="34" charset="0"/>
              <a:cs typeface="Verdana" panose="020B0604030504040204" pitchFamily="34" charset="0"/>
            </a:endParaRPr>
          </a:p>
          <a:p>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Suitable for </a:t>
            </a:r>
            <a:r>
              <a:rPr lang="en" dirty="0" smtClean="0">
                <a:latin typeface="Verdana" panose="020B0604030504040204" pitchFamily="34" charset="0"/>
                <a:ea typeface="Verdana" panose="020B0604030504040204" pitchFamily="34" charset="0"/>
                <a:cs typeface="Verdana" panose="020B0604030504040204" pitchFamily="34" charset="0"/>
              </a:rPr>
              <a:t>in house and mobile employees</a:t>
            </a:r>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Manufacturing ERP </a:t>
            </a:r>
            <a:r>
              <a:rPr lang="en" dirty="0" smtClean="0">
                <a:latin typeface="Verdana" panose="020B0604030504040204" pitchFamily="34" charset="0"/>
                <a:ea typeface="Verdana" panose="020B0604030504040204" pitchFamily="34" charset="0"/>
                <a:cs typeface="Verdana" panose="020B0604030504040204" pitchFamily="34" charset="0"/>
              </a:rPr>
              <a:t>Solutions </a:t>
            </a:r>
          </a:p>
          <a:p>
            <a:pPr marL="457200" lvl="0" indent="-419100" rtl="0">
              <a:buClr>
                <a:srgbClr val="000000"/>
              </a:buClr>
              <a:buSzPct val="166666"/>
              <a:buFont typeface="Arial"/>
              <a:buChar char="•"/>
            </a:pPr>
            <a:r>
              <a:rPr lang="en" dirty="0" smtClean="0">
                <a:latin typeface="Verdana" panose="020B0604030504040204" pitchFamily="34" charset="0"/>
                <a:ea typeface="Verdana" panose="020B0604030504040204" pitchFamily="34" charset="0"/>
                <a:cs typeface="Verdana" panose="020B0604030504040204" pitchFamily="34" charset="0"/>
              </a:rPr>
              <a:t>Can </a:t>
            </a:r>
            <a:r>
              <a:rPr lang="en" dirty="0">
                <a:latin typeface="Verdana" panose="020B0604030504040204" pitchFamily="34" charset="0"/>
                <a:ea typeface="Verdana" panose="020B0604030504040204" pitchFamily="34" charset="0"/>
                <a:cs typeface="Verdana" panose="020B0604030504040204" pitchFamily="34" charset="0"/>
              </a:rPr>
              <a:t>be </a:t>
            </a:r>
            <a:r>
              <a:rPr lang="en" dirty="0" smtClean="0">
                <a:latin typeface="Verdana" panose="020B0604030504040204" pitchFamily="34" charset="0"/>
                <a:ea typeface="Verdana" panose="020B0604030504040204" pitchFamily="34" charset="0"/>
                <a:cs typeface="Verdana" panose="020B0604030504040204" pitchFamily="34" charset="0"/>
              </a:rPr>
              <a:t>purchased or pay as you go</a:t>
            </a:r>
            <a:endParaRPr lang="en" dirty="0">
              <a:latin typeface="Verdana" panose="020B0604030504040204" pitchFamily="34" charset="0"/>
              <a:ea typeface="Verdana" panose="020B0604030504040204" pitchFamily="34" charset="0"/>
              <a:cs typeface="Verdana" panose="020B0604030504040204" pitchFamily="34" charset="0"/>
            </a:endParaRPr>
          </a:p>
          <a:p>
            <a:endParaRPr lang="en" dirty="0"/>
          </a:p>
          <a:p>
            <a:endParaRPr lang="en" dirty="0"/>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Shape 53"/>
          <p:cNvSpPr txBox="1">
            <a:spLocks noGrp="1"/>
          </p:cNvSpPr>
          <p:nvPr>
            <p:ph type="title"/>
          </p:nvPr>
        </p:nvSpPr>
        <p:spPr>
          <a:prstGeom prst="rect">
            <a:avLst/>
          </a:prstGeom>
        </p:spPr>
        <p:txBody>
          <a:bodyPr lIns="91425" tIns="91425" rIns="91425" bIns="91425" anchor="b" anchorCtr="0">
            <a:noAutofit/>
          </a:bodyPr>
          <a:lstStyle/>
          <a:p>
            <a:pPr>
              <a:buNone/>
            </a:pPr>
            <a:r>
              <a:rPr lang="en"/>
              <a:t>Recommended Solution - Features</a:t>
            </a:r>
          </a:p>
        </p:txBody>
      </p:sp>
      <p:sp>
        <p:nvSpPr>
          <p:cNvPr id="54" name="Shape 54"/>
          <p:cNvSpPr txBox="1">
            <a:spLocks noGrp="1"/>
          </p:cNvSpPr>
          <p:nvPr>
            <p:ph type="body" idx="1"/>
          </p:nvPr>
        </p:nvSpPr>
        <p:spPr>
          <a:xfrm>
            <a:off x="457200" y="1839817"/>
            <a:ext cx="8229600" cy="3855904"/>
          </a:xfrm>
          <a:prstGeom prst="rect">
            <a:avLst/>
          </a:prstGeom>
        </p:spPr>
        <p:txBody>
          <a:bodyPr lIns="91425" tIns="91425" rIns="91425" bIns="91425" anchor="t" anchorCtr="0">
            <a:noAutofit/>
          </a:bodyPr>
          <a:lstStyle/>
          <a:p>
            <a:pPr lvl="0" rtl="0">
              <a:buNone/>
            </a:pPr>
            <a:r>
              <a:rPr lang="en" dirty="0" smtClean="0">
                <a:latin typeface="Verdana" panose="020B0604030504040204" pitchFamily="34" charset="0"/>
                <a:ea typeface="Verdana" panose="020B0604030504040204" pitchFamily="34" charset="0"/>
                <a:cs typeface="Verdana" panose="020B0604030504040204" pitchFamily="34" charset="0"/>
              </a:rPr>
              <a:t>Automation</a:t>
            </a:r>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rtl="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Materials Management</a:t>
            </a:r>
          </a:p>
          <a:p>
            <a:pPr marL="457200" lvl="0" indent="-419100" rtl="0">
              <a:buClr>
                <a:srgbClr val="000000"/>
              </a:buClr>
              <a:buSzPct val="166666"/>
              <a:buFont typeface="Arial"/>
              <a:buChar char="•"/>
            </a:pPr>
            <a:r>
              <a:rPr lang="en">
                <a:latin typeface="Verdana" panose="020B0604030504040204" pitchFamily="34" charset="0"/>
                <a:ea typeface="Verdana" panose="020B0604030504040204" pitchFamily="34" charset="0"/>
                <a:cs typeface="Verdana" panose="020B0604030504040204" pitchFamily="34" charset="0"/>
              </a:rPr>
              <a:t>Sales </a:t>
            </a:r>
            <a:r>
              <a:rPr lang="en" smtClean="0">
                <a:latin typeface="Verdana" panose="020B0604030504040204" pitchFamily="34" charset="0"/>
                <a:ea typeface="Verdana" panose="020B0604030504040204" pitchFamily="34" charset="0"/>
                <a:cs typeface="Verdana" panose="020B0604030504040204" pitchFamily="34" charset="0"/>
              </a:rPr>
              <a:t>and CRM</a:t>
            </a:r>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rtl="0">
              <a:buClr>
                <a:srgbClr val="000000"/>
              </a:buClr>
              <a:buSzPct val="166666"/>
              <a:buFont typeface="Arial"/>
              <a:buChar char="•"/>
            </a:pPr>
            <a:r>
              <a:rPr lang="en" smtClean="0">
                <a:latin typeface="Verdana" panose="020B0604030504040204" pitchFamily="34" charset="0"/>
                <a:ea typeface="Verdana" panose="020B0604030504040204" pitchFamily="34" charset="0"/>
                <a:cs typeface="Verdana" panose="020B0604030504040204" pitchFamily="34" charset="0"/>
              </a:rPr>
              <a:t>Finance and Accounting Processes</a:t>
            </a:r>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rtl="0">
              <a:buClr>
                <a:srgbClr val="000000"/>
              </a:buClr>
              <a:buSzPct val="166666"/>
              <a:buFont typeface="Arial"/>
              <a:buChar char="•"/>
            </a:pPr>
            <a:r>
              <a:rPr lang="en">
                <a:latin typeface="Verdana" panose="020B0604030504040204" pitchFamily="34" charset="0"/>
                <a:ea typeface="Verdana" panose="020B0604030504040204" pitchFamily="34" charset="0"/>
                <a:cs typeface="Verdana" panose="020B0604030504040204" pitchFamily="34" charset="0"/>
              </a:rPr>
              <a:t>Human </a:t>
            </a:r>
            <a:r>
              <a:rPr lang="en" smtClean="0">
                <a:latin typeface="Verdana" panose="020B0604030504040204" pitchFamily="34" charset="0"/>
                <a:ea typeface="Verdana" panose="020B0604030504040204" pitchFamily="34" charset="0"/>
                <a:cs typeface="Verdana" panose="020B0604030504040204" pitchFamily="34" charset="0"/>
              </a:rPr>
              <a:t>Resource Solutions</a:t>
            </a:r>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a:buClr>
                <a:srgbClr val="000000"/>
              </a:buClr>
              <a:buSzPct val="166666"/>
              <a:buFont typeface="Arial"/>
              <a:buChar char="•"/>
            </a:pPr>
            <a:r>
              <a:rPr lang="en" dirty="0">
                <a:latin typeface="Verdana" panose="020B0604030504040204" pitchFamily="34" charset="0"/>
                <a:ea typeface="Verdana" panose="020B0604030504040204" pitchFamily="34" charset="0"/>
                <a:cs typeface="Verdana" panose="020B0604030504040204" pitchFamily="34" charset="0"/>
              </a:rPr>
              <a:t>Supply chain and </a:t>
            </a:r>
            <a:r>
              <a:rPr lang="en">
                <a:latin typeface="Verdana" panose="020B0604030504040204" pitchFamily="34" charset="0"/>
                <a:ea typeface="Verdana" panose="020B0604030504040204" pitchFamily="34" charset="0"/>
                <a:cs typeface="Verdana" panose="020B0604030504040204" pitchFamily="34" charset="0"/>
              </a:rPr>
              <a:t>Production </a:t>
            </a:r>
            <a:r>
              <a:rPr lang="en" smtClean="0">
                <a:latin typeface="Verdana" panose="020B0604030504040204" pitchFamily="34" charset="0"/>
                <a:ea typeface="Verdana" panose="020B0604030504040204" pitchFamily="34" charset="0"/>
                <a:cs typeface="Verdana" panose="020B0604030504040204" pitchFamily="34" charset="0"/>
              </a:rPr>
              <a:t>Processes</a:t>
            </a:r>
            <a:endParaRPr lang="en"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Shape 59"/>
          <p:cNvSpPr txBox="1">
            <a:spLocks noGrp="1"/>
          </p:cNvSpPr>
          <p:nvPr>
            <p:ph type="title"/>
          </p:nvPr>
        </p:nvSpPr>
        <p:spPr>
          <a:prstGeom prst="rect">
            <a:avLst/>
          </a:prstGeom>
        </p:spPr>
        <p:txBody>
          <a:bodyPr lIns="91425" tIns="91425" rIns="91425" bIns="91425" anchor="b" anchorCtr="0">
            <a:noAutofit/>
          </a:bodyPr>
          <a:lstStyle/>
          <a:p>
            <a:pPr>
              <a:buNone/>
            </a:pPr>
            <a:r>
              <a:rPr lang="en" dirty="0" smtClean="0"/>
              <a:t/>
            </a:r>
            <a:br>
              <a:rPr lang="en" dirty="0" smtClean="0"/>
            </a:br>
            <a:r>
              <a:rPr lang="en" dirty="0" smtClean="0"/>
              <a:t>Recommended Solution</a:t>
            </a:r>
            <a:endParaRPr lang="en" dirty="0"/>
          </a:p>
        </p:txBody>
      </p:sp>
      <p:sp>
        <p:nvSpPr>
          <p:cNvPr id="60" name="Shape 60"/>
          <p:cNvSpPr txBox="1">
            <a:spLocks noGrp="1"/>
          </p:cNvSpPr>
          <p:nvPr>
            <p:ph type="body" idx="1"/>
          </p:nvPr>
        </p:nvSpPr>
        <p:spPr>
          <a:xfrm>
            <a:off x="457200" y="1949986"/>
            <a:ext cx="8229600" cy="3866920"/>
          </a:xfrm>
          <a:prstGeom prst="rect">
            <a:avLst/>
          </a:prstGeom>
        </p:spPr>
        <p:txBody>
          <a:bodyPr lIns="91425" tIns="91425" rIns="91425" bIns="91425" anchor="t" anchorCtr="0">
            <a:noAutofit/>
          </a:bodyPr>
          <a:lstStyle/>
          <a:p>
            <a:pPr lvl="0">
              <a:buClr>
                <a:srgbClr val="000000"/>
              </a:buClr>
              <a:buSzPct val="36666"/>
              <a:buNone/>
            </a:pPr>
            <a:r>
              <a:rPr lang="en" b="1" dirty="0" smtClean="0"/>
              <a:t>Internet Solutions</a:t>
            </a:r>
            <a:endParaRPr lang="en" b="1" dirty="0"/>
          </a:p>
          <a:p>
            <a:pPr lvl="0" rtl="0">
              <a:buClr>
                <a:srgbClr val="000000"/>
              </a:buClr>
              <a:buSzPct val="36666"/>
              <a:buFont typeface="Arial"/>
              <a:buNone/>
            </a:pPr>
            <a:r>
              <a:rPr lang="en" smtClean="0">
                <a:latin typeface="Verdana" panose="020B0604030504040204" pitchFamily="34" charset="0"/>
                <a:ea typeface="Verdana" panose="020B0604030504040204" pitchFamily="34" charset="0"/>
                <a:cs typeface="Verdana" panose="020B0604030504040204" pitchFamily="34" charset="0"/>
              </a:rPr>
              <a:t>Odoo Open Source Solutions</a:t>
            </a:r>
            <a:endParaRPr lang="en" dirty="0">
              <a:latin typeface="Verdana" panose="020B0604030504040204" pitchFamily="34" charset="0"/>
              <a:ea typeface="Verdana" panose="020B0604030504040204" pitchFamily="34" charset="0"/>
              <a:cs typeface="Verdana" panose="020B0604030504040204" pitchFamily="34" charset="0"/>
            </a:endParaRPr>
          </a:p>
          <a:p>
            <a:pPr marL="457200" lvl="0" indent="-419100">
              <a:buClr>
                <a:srgbClr val="000000"/>
              </a:buClr>
              <a:buSzPct val="166666"/>
              <a:buFont typeface="Arial"/>
              <a:buChar char="•"/>
            </a:pPr>
            <a:r>
              <a:rPr lang="en" dirty="0" smtClean="0">
                <a:latin typeface="Verdana" panose="020B0604030504040204" pitchFamily="34" charset="0"/>
                <a:ea typeface="Verdana" panose="020B0604030504040204" pitchFamily="34" charset="0"/>
                <a:cs typeface="Verdana" panose="020B0604030504040204" pitchFamily="34" charset="0"/>
              </a:rPr>
              <a:t>Secure </a:t>
            </a:r>
            <a:r>
              <a:rPr lang="en" dirty="0">
                <a:latin typeface="Verdana" panose="020B0604030504040204" pitchFamily="34" charset="0"/>
                <a:ea typeface="Verdana" panose="020B0604030504040204" pitchFamily="34" charset="0"/>
                <a:cs typeface="Verdana" panose="020B0604030504040204" pitchFamily="34" charset="0"/>
              </a:rPr>
              <a:t>Business Web </a:t>
            </a:r>
            <a:br>
              <a:rPr lang="en" dirty="0">
                <a:latin typeface="Verdana" panose="020B0604030504040204" pitchFamily="34" charset="0"/>
                <a:ea typeface="Verdana" panose="020B0604030504040204" pitchFamily="34" charset="0"/>
                <a:cs typeface="Verdana" panose="020B0604030504040204" pitchFamily="34" charset="0"/>
              </a:rPr>
            </a:br>
            <a:endParaRPr lang="en" dirty="0" smtClean="0">
              <a:latin typeface="Verdana" panose="020B0604030504040204" pitchFamily="34" charset="0"/>
              <a:ea typeface="Verdana" panose="020B0604030504040204" pitchFamily="34" charset="0"/>
              <a:cs typeface="Verdana" panose="020B0604030504040204" pitchFamily="34" charset="0"/>
            </a:endParaRPr>
          </a:p>
          <a:p>
            <a:pPr marL="457200" lvl="0" indent="-419100">
              <a:buClr>
                <a:srgbClr val="000000"/>
              </a:buClr>
              <a:buSzPct val="166666"/>
              <a:buFont typeface="Arial"/>
              <a:buChar char="•"/>
            </a:pPr>
            <a:r>
              <a:rPr lang="en" dirty="0" smtClean="0">
                <a:latin typeface="Verdana" panose="020B0604030504040204" pitchFamily="34" charset="0"/>
                <a:ea typeface="Verdana" panose="020B0604030504040204" pitchFamily="34" charset="0"/>
                <a:cs typeface="Verdana" panose="020B0604030504040204" pitchFamily="34" charset="0"/>
              </a:rPr>
              <a:t>Allows </a:t>
            </a:r>
            <a:r>
              <a:rPr lang="en" dirty="0">
                <a:latin typeface="Verdana" panose="020B0604030504040204" pitchFamily="34" charset="0"/>
                <a:ea typeface="Verdana" panose="020B0604030504040204" pitchFamily="34" charset="0"/>
                <a:cs typeface="Verdana" panose="020B0604030504040204" pitchFamily="34" charset="0"/>
              </a:rPr>
              <a:t>communication with Vendors, Customers and Employees</a:t>
            </a:r>
            <a:br>
              <a:rPr lang="en" dirty="0">
                <a:latin typeface="Verdana" panose="020B0604030504040204" pitchFamily="34" charset="0"/>
                <a:ea typeface="Verdana" panose="020B0604030504040204" pitchFamily="34" charset="0"/>
                <a:cs typeface="Verdana" panose="020B0604030504040204" pitchFamily="34" charset="0"/>
              </a:rPr>
            </a:br>
            <a:endParaRPr lang="en" dirty="0" smtClean="0">
              <a:latin typeface="Verdana" panose="020B0604030504040204" pitchFamily="34" charset="0"/>
              <a:ea typeface="Verdana" panose="020B0604030504040204" pitchFamily="34" charset="0"/>
              <a:cs typeface="Verdana" panose="020B0604030504040204" pitchFamily="34" charset="0"/>
            </a:endParaRPr>
          </a:p>
          <a:p>
            <a:pPr marL="457200" lvl="0" indent="-419100">
              <a:buClr>
                <a:srgbClr val="000000"/>
              </a:buClr>
              <a:buSzPct val="166666"/>
              <a:buFont typeface="Arial"/>
              <a:buChar char="•"/>
            </a:pPr>
            <a:r>
              <a:rPr lang="en" dirty="0" smtClean="0">
                <a:latin typeface="Verdana" panose="020B0604030504040204" pitchFamily="34" charset="0"/>
                <a:ea typeface="Verdana" panose="020B0604030504040204" pitchFamily="34" charset="0"/>
                <a:cs typeface="Verdana" panose="020B0604030504040204" pitchFamily="34" charset="0"/>
              </a:rPr>
              <a:t>24 </a:t>
            </a:r>
            <a:r>
              <a:rPr lang="en" dirty="0">
                <a:latin typeface="Verdana" panose="020B0604030504040204" pitchFamily="34" charset="0"/>
                <a:ea typeface="Verdana" panose="020B0604030504040204" pitchFamily="34" charset="0"/>
                <a:cs typeface="Verdana" panose="020B0604030504040204" pitchFamily="34" charset="0"/>
              </a:rPr>
              <a:t>x 7 Customer service </a:t>
            </a:r>
            <a:r>
              <a:rPr lang="en" dirty="0" smtClean="0">
                <a:latin typeface="Verdana" panose="020B0604030504040204" pitchFamily="34" charset="0"/>
                <a:ea typeface="Verdana" panose="020B0604030504040204" pitchFamily="34" charset="0"/>
                <a:cs typeface="Verdana" panose="020B0604030504040204" pitchFamily="34" charset="0"/>
              </a:rPr>
              <a:t>and Ecommerce possibilies</a:t>
            </a:r>
            <a:endParaRPr lang="en" dirty="0">
              <a:latin typeface="Verdana" panose="020B0604030504040204" pitchFamily="34" charset="0"/>
              <a:ea typeface="Verdana" panose="020B0604030504040204" pitchFamily="34" charset="0"/>
              <a:cs typeface="Verdana" panose="020B0604030504040204" pitchFamily="34" charset="0"/>
            </a:endParaRPr>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5611</TotalTime>
  <Words>570</Words>
  <Application>Microsoft Office PowerPoint</Application>
  <PresentationFormat>On-screen Show (4:3)</PresentationFormat>
  <Paragraphs>41</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Verdana</vt:lpstr>
      <vt:lpstr>Retrospect</vt:lpstr>
      <vt:lpstr>The Widget Company</vt:lpstr>
      <vt:lpstr>Overview</vt:lpstr>
      <vt:lpstr>Problems</vt:lpstr>
      <vt:lpstr>Ideal Solution</vt:lpstr>
      <vt:lpstr>Recommended Solution</vt:lpstr>
      <vt:lpstr>Recommended Solution - Features</vt:lpstr>
      <vt:lpstr> Recommended Solution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Widget Company</dc:title>
  <dc:creator>Avdhesh Gupta</dc:creator>
  <cp:lastModifiedBy>m</cp:lastModifiedBy>
  <cp:revision>2</cp:revision>
  <dcterms:modified xsi:type="dcterms:W3CDTF">2020-01-17T21:32:06Z</dcterms:modified>
</cp:coreProperties>
</file>